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1"/>
  </p:notesMasterIdLst>
  <p:handoutMasterIdLst>
    <p:handoutMasterId r:id="rId82"/>
  </p:handoutMasterIdLst>
  <p:sldIdLst>
    <p:sldId id="256" r:id="rId4"/>
    <p:sldId id="292" r:id="rId5"/>
    <p:sldId id="262" r:id="rId6"/>
    <p:sldId id="268" r:id="rId7"/>
    <p:sldId id="296" r:id="rId8"/>
    <p:sldId id="297" r:id="rId9"/>
    <p:sldId id="298" r:id="rId10"/>
    <p:sldId id="299" r:id="rId11"/>
    <p:sldId id="300" r:id="rId12"/>
    <p:sldId id="302" r:id="rId13"/>
    <p:sldId id="303" r:id="rId14"/>
    <p:sldId id="304" r:id="rId15"/>
    <p:sldId id="301" r:id="rId16"/>
    <p:sldId id="305" r:id="rId17"/>
    <p:sldId id="323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6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9" r:id="rId58"/>
    <p:sldId id="346" r:id="rId59"/>
    <p:sldId id="347" r:id="rId60"/>
    <p:sldId id="348" r:id="rId61"/>
    <p:sldId id="350" r:id="rId62"/>
    <p:sldId id="351" r:id="rId63"/>
    <p:sldId id="352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63" r:id="rId76"/>
    <p:sldId id="365" r:id="rId77"/>
    <p:sldId id="267" r:id="rId78"/>
    <p:sldId id="270" r:id="rId79"/>
    <p:sldId id="366" r:id="rId8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108" d="100"/>
          <a:sy n="108" d="100"/>
        </p:scale>
        <p:origin x="7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0.82352941176470584</c:v>
                </c:pt>
                <c:pt idx="1">
                  <c:v>0.93333333333333335</c:v>
                </c:pt>
                <c:pt idx="2">
                  <c:v>0.96296296296296291</c:v>
                </c:pt>
                <c:pt idx="3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060608"/>
        <c:axId val="101063296"/>
      </c:lineChart>
      <c:catAx>
        <c:axId val="101060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22</c:v>
                </c:pt>
                <c:pt idx="2">
                  <c:v>32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60608"/>
        <c:axId val="101063296"/>
      </c:barChart>
      <c:catAx>
        <c:axId val="10106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Number of Bugs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sv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tuition fees are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During sign up, parents would receive a list of payment dates set for the academic year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payment day, parents would make payment directly to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in the form of cash or cheque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 physical receipt would be issued to the parents upon completion of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Receipts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Carbon copy of receipts would be kept in a physical folder and these receipts are used to track the payments of the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1851670"/>
            <a:ext cx="518138" cy="518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C8CBE0-73E4-4184-B480-2FC88B4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333" y="1873592"/>
            <a:ext cx="494184" cy="494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B4E175-FCDC-42CE-B4D8-BBCCE10E1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765" y="1830992"/>
            <a:ext cx="576064" cy="57606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tutors are being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34706" cy="1417356"/>
            <a:chOff x="803640" y="3362835"/>
            <a:chExt cx="2106492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checks through the records for the total working hours of the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106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92758" y="2828855"/>
            <a:ext cx="1434706" cy="1786687"/>
            <a:chOff x="803640" y="3362835"/>
            <a:chExt cx="2106492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106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would then calculate the amount to be paid to tutor using the formula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 x Duration per class x Hourly rate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4595" y="2828855"/>
            <a:ext cx="1518805" cy="1417356"/>
            <a:chOff x="709968" y="3362835"/>
            <a:chExt cx="2229970" cy="1417356"/>
          </a:xfrm>
        </p:grpSpPr>
        <p:sp>
          <p:nvSpPr>
            <p:cNvPr id="31" name="TextBox 30"/>
            <p:cNvSpPr txBox="1"/>
            <p:nvPr/>
          </p:nvSpPr>
          <p:spPr>
            <a:xfrm>
              <a:off x="709968" y="3579862"/>
              <a:ext cx="2229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payment day, Admin would pay the tutor in cash and have the tutor sign against the payment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1087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payment sheet is kept in a physical file for documentation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889" y="1859955"/>
            <a:ext cx="518138" cy="518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7" y="1851671"/>
            <a:ext cx="576064" cy="576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9180F4-D5E5-48BD-8510-537278FFA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5" y="1835928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1"/>
            <a:ext cx="9144000" cy="321825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attendances of students are taken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453954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80128" y="1542183"/>
            <a:ext cx="1453954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666883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6028" y="2842441"/>
            <a:ext cx="176284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 during class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Class Starts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19872" y="2828855"/>
            <a:ext cx="176284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takes attendance of all students present and indicate them in the physical attendance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24717" y="3220560"/>
            <a:ext cx="3319283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All attendance sheets are kept in a physical folder for future 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A97DBB-1BC1-4CE2-84BB-B8060A0E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909883"/>
            <a:ext cx="650042" cy="517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15194A-3E59-45C9-B27E-1AB98DBA3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595" y="1815756"/>
            <a:ext cx="723915" cy="576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F63F6-23E5-460D-AF05-E5E986B59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665" y="1764564"/>
            <a:ext cx="89248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grades of students are recorded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15045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student would have a set of 4 school exam results and another set of 4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resuls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would update the tutors about their school results and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 would be updated after grading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756847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Tutors would record the results in a grades sheet per subject when received updates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Hardcopy grade sheets would be kept in a physical folder for future references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F27DDA74-EC61-4240-9183-E0CB21AB0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79" y="1789999"/>
            <a:ext cx="566192" cy="5661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EB2285-5DB7-40A1-B92E-73A36649B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015" y="1777240"/>
            <a:ext cx="566192" cy="566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E93B97-8383-4CF6-8AF8-59983364D9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17" y="1741274"/>
            <a:ext cx="603061" cy="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Financial Report Update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financial reports are being generated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34489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has an excel template with all formulas created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Excel Template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417356"/>
            <a:chOff x="803640" y="3362835"/>
            <a:chExt cx="2059657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Whenever there are expenditures or revenue, the Admin would update the excel sheet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Expenses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984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Admin would verify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analyse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the report at the end of every month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View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153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excel file would be kept for future references while the report for a new month would be built using the excel template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350" y="1803114"/>
            <a:ext cx="702838" cy="7028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77743FF-963D-46F9-A1FC-BC45EEEB8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329" y="1835928"/>
            <a:ext cx="566192" cy="5661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E8523F-DE85-412A-93D9-363FB3D09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2079" y="1826056"/>
            <a:ext cx="576064" cy="5760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BDD8EC-3D72-436D-A33A-2CCB85F04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948" y="1803114"/>
            <a:ext cx="576065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Introduction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What difficulties are we having?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Issues Faced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5848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65848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329542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329542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451194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Maiandra GD" panose="020E0502030308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3088134"/>
            <a:ext cx="2932815" cy="1107996"/>
            <a:chOff x="1448989" y="1595280"/>
            <a:chExt cx="3030085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Pay for tutors are calculated manually and this makes it more prone to human errors and difficulty in tracking the payable amount to tutors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Maiandra GD" panose="020E0502030308020204" pitchFamily="34" charset="0"/>
                  <a:cs typeface="Arial" pitchFamily="34" charset="0"/>
                </a:rPr>
                <a:t>Manual Calculation of Tutor Pay</a:t>
              </a:r>
              <a:endParaRPr lang="ko-KR" altLang="en-US" sz="1200" b="1" dirty="0">
                <a:solidFill>
                  <a:schemeClr val="accent4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449650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Only verbal reminders are made for payment and tracking is currently done manually, making it tougher for the client to manage the late payees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Maiandra GD" panose="020E0502030308020204" pitchFamily="34" charset="0"/>
                  <a:cs typeface="Arial" pitchFamily="34" charset="0"/>
                </a:rPr>
                <a:t>Difficulty in Payment Tracking</a:t>
              </a:r>
              <a:endParaRPr lang="ko-KR" altLang="en-US" sz="1200" b="1" dirty="0">
                <a:solidFill>
                  <a:schemeClr val="accent2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3086590"/>
            <a:ext cx="2932815" cy="1107996"/>
            <a:chOff x="1448989" y="1595280"/>
            <a:chExt cx="3030085" cy="1107996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Attendance Taking relies heavily on the tutors and there are instances of tutors forgetting to take attendances, making it an issue for the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Maiandra GD" panose="020E0502030308020204" pitchFamily="34" charset="0"/>
                  <a:cs typeface="Arial" pitchFamily="34" charset="0"/>
                </a:rPr>
                <a:t>Manual Attendance Taking</a:t>
              </a:r>
              <a:endParaRPr lang="ko-KR" altLang="en-US" sz="1200" b="1" dirty="0">
                <a:solidFill>
                  <a:schemeClr val="accent1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213445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213445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07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927160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925616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 are currently done manually and the lack of protection of the file makes it a security concern for the client.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Manual Financial Report Update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0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proposing?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99292" y="323830"/>
            <a:ext cx="2925036" cy="523191"/>
            <a:chOff x="2299400" y="1781114"/>
            <a:chExt cx="4755184" cy="523191"/>
          </a:xfrm>
        </p:grpSpPr>
        <p:sp>
          <p:nvSpPr>
            <p:cNvPr id="1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Introduction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Team, Stakeholders, Issues &amp; Solution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599292" y="1115918"/>
            <a:ext cx="2925036" cy="523191"/>
            <a:chOff x="2299400" y="1781114"/>
            <a:chExt cx="4755184" cy="523191"/>
          </a:xfrm>
        </p:grpSpPr>
        <p:sp>
          <p:nvSpPr>
            <p:cNvPr id="4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Overview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0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Persona, Scenarios and Research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99292" y="1908006"/>
            <a:ext cx="2815342" cy="523191"/>
            <a:chOff x="2299400" y="1781114"/>
            <a:chExt cx="4576856" cy="523191"/>
          </a:xfrm>
        </p:grpSpPr>
        <p:sp>
          <p:nvSpPr>
            <p:cNvPr id="52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Demonstration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User Interfaces, Technical Implementation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99292" y="2700095"/>
            <a:ext cx="2815342" cy="523191"/>
            <a:chOff x="2299400" y="1781114"/>
            <a:chExt cx="4576856" cy="523191"/>
          </a:xfrm>
        </p:grpSpPr>
        <p:sp>
          <p:nvSpPr>
            <p:cNvPr id="55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Plan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Schedule, Risks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87921" y="3492183"/>
            <a:ext cx="2815342" cy="523191"/>
            <a:chOff x="2299400" y="1781114"/>
            <a:chExt cx="4576856" cy="523191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X Factor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What makes us unique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EB1A49-485A-294A-92D6-6838E96CA77D}"/>
              </a:ext>
            </a:extLst>
          </p:cNvPr>
          <p:cNvGrpSpPr/>
          <p:nvPr/>
        </p:nvGrpSpPr>
        <p:grpSpPr>
          <a:xfrm>
            <a:off x="4587921" y="4284271"/>
            <a:ext cx="2815342" cy="523191"/>
            <a:chOff x="2299400" y="1781114"/>
            <a:chExt cx="4576856" cy="523191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E146DE62-2354-DA4D-AD27-8AE976F7AEF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Learning Outcome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600A41FC-8B13-2044-87ED-3B47D7DFEA6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Experiences, Insights gained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users?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Administrator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54639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2000" y="128358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A headache when he needs to retrieve student particulars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due to the need to flip through many files to locate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specific student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225146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05869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Prone to mistakes when busy due to the fact that many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information are manually recorded onto physical copies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834414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667963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himself manually updating multiple documents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with the exact same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376666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20182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retrieve necessary information in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shortest time span possible so he could focus his efforts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on more value adding tasks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987230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91028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reduce the number of documents to update for a single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3862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0942" y="1347614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Difficulty with remembering to take attendances,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especially when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07411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190765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Has to update the grades for one student in separate sheets of paper, makes it difficult to track a student’s progress too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578166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411715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hard to keep track of her own income as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Centre pays her in cash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090615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003798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update various grades of her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students at one go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640788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563843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a platform where she could keep track of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her pay days and amount received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5730982-782C-4F23-8782-9F920D39A569}"/>
              </a:ext>
            </a:extLst>
          </p:cNvPr>
          <p:cNvSpPr/>
          <p:nvPr/>
        </p:nvSpPr>
        <p:spPr>
          <a:xfrm>
            <a:off x="4041688" y="4190961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500D1-A58C-4EB6-A8EA-4CAAC7356A29}"/>
              </a:ext>
            </a:extLst>
          </p:cNvPr>
          <p:cNvSpPr txBox="1"/>
          <p:nvPr/>
        </p:nvSpPr>
        <p:spPr>
          <a:xfrm>
            <a:off x="4563171" y="4114016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reminders for classes so that she would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not miss taking attendances when she is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187624" y="31597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Timmy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63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12 years old English and Math Student of the 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     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with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Mischievous and Lacking in motivation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gain motivation for study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Feels that his efforts are not recognized due to his poor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results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2403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431489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for recognition for his efforts in studying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F27ABC5-4C10-4A37-A703-49E60B3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327304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327304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071760" y="3146823"/>
            <a:ext cx="13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Mrs</a:t>
            </a: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 Jane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0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34 years old working parent of Timmy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An Executive in a famous Bank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Busy and concerned parent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11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keep track of Timmy’s progress in his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26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Requires additional effort to go down to the Centre to have a talk with </a:t>
            </a:r>
            <a:r>
              <a:rPr lang="en-US" sz="1200" dirty="0" err="1">
                <a:latin typeface="Trebuchet MS" panose="020B0603020202020204" pitchFamily="34" charset="0"/>
              </a:rPr>
              <a:t>Ms</a:t>
            </a:r>
            <a:r>
              <a:rPr lang="en-US" sz="1200" dirty="0">
                <a:latin typeface="Trebuchet MS" panose="020B0603020202020204" pitchFamily="34" charset="0"/>
              </a:rPr>
              <a:t> Stacy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866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219822"/>
            <a:ext cx="411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be able to keep track of Timmy’s performance without the need for constant communication and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visiting to the Centre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mage result for boss baby mum">
            <a:extLst>
              <a:ext uri="{FF2B5EF4-FFF2-40B4-BE49-F238E27FC236}">
                <a16:creationId xmlns:a16="http://schemas.microsoft.com/office/drawing/2014/main" id="{50FC087B-BE79-44F2-B33B-C99F5BDD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5027" y="1281733"/>
            <a:ext cx="1521116" cy="1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happens with Thriving Stones?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1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&amp;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walks in hoping to sign up for classes to provide assistance for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explains the agreement to be uphold between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the Centre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786687"/>
            <a:chOff x="803640" y="3362835"/>
            <a:chExt cx="2059657" cy="1786687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completes the sign up form on the Web Portal and an account is created for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proceed to collect the payment and generate a receipt via the Portal. At the same time, the Financial Report and Payment Tracking would be updated with the latest information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7CB1BA29-2D7E-45CF-8469-402181EE4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1196078" y="1827986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826692" y="1749871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94705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 mum">
            <a:extLst>
              <a:ext uri="{FF2B5EF4-FFF2-40B4-BE49-F238E27FC236}">
                <a16:creationId xmlns:a16="http://schemas.microsoft.com/office/drawing/2014/main" id="{BA853356-4696-4475-B530-C13290CE4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4704714" y="1710433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">
            <a:extLst>
              <a:ext uri="{FF2B5EF4-FFF2-40B4-BE49-F238E27FC236}">
                <a16:creationId xmlns:a16="http://schemas.microsoft.com/office/drawing/2014/main" id="{DBB9AE6B-E486-41EF-A4CA-ECD6F1D4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45" y="1551698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2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logins to the Portal, she would be greeted with a list of payment dates. SMS Reminders would also be sent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thus receive the payment from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on the day of payment and generates a receipt using the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9954" y="2756847"/>
            <a:ext cx="1830052" cy="1602022"/>
            <a:chOff x="803640" y="3362835"/>
            <a:chExt cx="2686955" cy="1602022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5828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Financial Report would be updated with the amount received and the payment would be tracked with the Payment Tracking function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686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Updating &amp;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92877" y="3147994"/>
            <a:ext cx="2653342" cy="1395540"/>
            <a:chOff x="803640" y="3362835"/>
            <a:chExt cx="2059657" cy="1395540"/>
          </a:xfrm>
        </p:grpSpPr>
        <p:sp>
          <p:nvSpPr>
            <p:cNvPr id="34" name="TextBox 33"/>
            <p:cNvSpPr txBox="1"/>
            <p:nvPr/>
          </p:nvSpPr>
          <p:spPr>
            <a:xfrm>
              <a:off x="946801" y="3558046"/>
              <a:ext cx="184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Should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forgets to make her payment promptly, another SMS reminder would be triggered by the Portal to remind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of the outstanding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Late Payment Reminders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6817" y="1633594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rtoon macbook">
            <a:extLst>
              <a:ext uri="{FF2B5EF4-FFF2-40B4-BE49-F238E27FC236}">
                <a16:creationId xmlns:a16="http://schemas.microsoft.com/office/drawing/2014/main" id="{F9A6D0E4-56D9-487E-B168-01E1391E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55" y="1792063"/>
            <a:ext cx="749958" cy="5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artoon sms">
            <a:extLst>
              <a:ext uri="{FF2B5EF4-FFF2-40B4-BE49-F238E27FC236}">
                <a16:creationId xmlns:a16="http://schemas.microsoft.com/office/drawing/2014/main" id="{25021113-CF7B-471E-9EC1-50DD9C9D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5" y="1556922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9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3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9801" y="2756847"/>
            <a:ext cx="1402807" cy="1232690"/>
            <a:chOff x="803640" y="3362835"/>
            <a:chExt cx="2059657" cy="123269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take Stacy’s attendance whenever she reports for 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93449" y="2756847"/>
            <a:ext cx="1643691" cy="1417356"/>
            <a:chOff x="803639" y="3362835"/>
            <a:chExt cx="2413332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345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day of payment, Edwin would login to the Portal to retrieve the amount payable to Stacy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39" y="3362835"/>
              <a:ext cx="2413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72243" y="2756847"/>
            <a:ext cx="1909497" cy="1971353"/>
            <a:chOff x="577938" y="3362835"/>
            <a:chExt cx="2469807" cy="1971353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then proceed to generate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via the Portal and issue a copy to Stacy. The Financial Report would be updated and payment would be tracked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1076970"/>
            <a:chOff x="803640" y="3362835"/>
            <a:chExt cx="2059657" cy="1076970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could also view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details of her payment via the Portal when she logins using her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1007692" y="1706264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">
            <a:extLst>
              <a:ext uri="{FF2B5EF4-FFF2-40B4-BE49-F238E27FC236}">
                <a16:creationId xmlns:a16="http://schemas.microsoft.com/office/drawing/2014/main" id="{AD3DA856-1475-4214-8581-BA2C210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87" y="1694383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6860506" y="1694383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4</a:t>
            </a:r>
          </a:p>
        </p:txBody>
      </p:sp>
      <p:sp>
        <p:nvSpPr>
          <p:cNvPr id="4" name="Diamond 3"/>
          <p:cNvSpPr/>
          <p:nvPr/>
        </p:nvSpPr>
        <p:spPr>
          <a:xfrm>
            <a:off x="2037768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984027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6315" y="2828855"/>
            <a:ext cx="140280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reports for class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5686087" y="1766391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725283E-A9D4-48F8-89C3-56DA9EC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2126913" y="1793390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CBF24-637D-48D4-A9F6-91F2DA220D3D}"/>
              </a:ext>
            </a:extLst>
          </p:cNvPr>
          <p:cNvGrpSpPr/>
          <p:nvPr/>
        </p:nvGrpSpPr>
        <p:grpSpPr>
          <a:xfrm>
            <a:off x="5269776" y="3181787"/>
            <a:ext cx="1550704" cy="1417356"/>
            <a:chOff x="803640" y="3362835"/>
            <a:chExt cx="2276805" cy="14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AA59B0-B1A7-4C1E-BABE-0104F1A14BD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 the start of the class, Stacy logins to the Portal to take the attendance of her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7B9EB5-4096-49EF-8807-F9D346C7A23B}"/>
                </a:ext>
              </a:extLst>
            </p:cNvPr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 Taking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we?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5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9339" y="2756847"/>
            <a:ext cx="1633203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just had his SA1 in school and received his results. He reports his results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Stacy for tracking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34760" y="2756847"/>
            <a:ext cx="1550704" cy="1602022"/>
            <a:chOff x="803640" y="3362835"/>
            <a:chExt cx="2276805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276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login to the Portal and access the Grades Tracking functionality and locate Timmy’s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Locate 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4671" y="2756847"/>
            <a:ext cx="1682155" cy="863358"/>
            <a:chOff x="577938" y="3362835"/>
            <a:chExt cx="246980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then update the records of Timmy’s new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92304"/>
            <a:chOff x="803640" y="3362835"/>
            <a:chExt cx="2059657" cy="892304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new grades would also be reflected in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Goh’s and Timmy’s dashboard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2813932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AC2E3CDE-0010-4254-85F7-D9633F62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936620" y="1690455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boss baby female">
            <a:extLst>
              <a:ext uri="{FF2B5EF4-FFF2-40B4-BE49-F238E27FC236}">
                <a16:creationId xmlns:a16="http://schemas.microsoft.com/office/drawing/2014/main" id="{CF333706-83EF-446F-8F72-9ECA4F9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4614488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cartoon macbook">
            <a:extLst>
              <a:ext uri="{FF2B5EF4-FFF2-40B4-BE49-F238E27FC236}">
                <a16:creationId xmlns:a16="http://schemas.microsoft.com/office/drawing/2014/main" id="{71D9EF72-0CA3-4FBD-A855-67A0EC91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30" y="1709257"/>
            <a:ext cx="854214" cy="6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build?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38100"/>
              </p:ext>
            </p:extLst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Interfaces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8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3A754F-52D8-42AF-87F6-7D1AA7A2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3" b="5201"/>
          <a:stretch/>
        </p:blipFill>
        <p:spPr>
          <a:xfrm>
            <a:off x="0" y="2605500"/>
            <a:ext cx="4499992" cy="253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BA507-E9ED-4475-863E-D4ED10F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2"/>
            <a:ext cx="4499992" cy="25970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The dashboard provides an overview of the various information that is deemed critical to the user. 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tutors and accounts for the tutor to login to the Portal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CEEE28B-8365-4FAC-9973-52F0CC7EF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3910" y="913894"/>
            <a:ext cx="710208" cy="7102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19B4650-BCF8-4A85-B46E-E40F1B8661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079" y="3522066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subjects offered by the branch and provides option to edit and delete the subjects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students when they sign up with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57EF8-4720-413A-9C5A-8C52F68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9" y="-6657"/>
            <a:ext cx="4512591" cy="261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69616-8AF7-4090-BBD6-37AFF847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" y="2605501"/>
            <a:ext cx="4489049" cy="25310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3534927"/>
            <a:ext cx="678450" cy="6784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32021" y="1037791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BA2F6-9733-4A46-96A9-10C2F873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" y="2605503"/>
            <a:ext cx="4489049" cy="25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000ED-72FD-4DAF-AC71-4ED5457E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" y="16754"/>
            <a:ext cx="4489049" cy="258874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students of the branch and provides option to edit and delete the student’s particulars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branches when the Centre expands their operations!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929773"/>
            <a:ext cx="678450" cy="6784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802" y="3467913"/>
            <a:ext cx="796423" cy="7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25D14-1CB0-4C4E-9395-10BD5A0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branches owned by the Centre and provides option to edit and delete the branches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admins for specific branches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562" y="870786"/>
            <a:ext cx="796423" cy="79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31FF6-7E68-4A97-9031-E0B5B342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4499992" cy="25795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E831E-BCE4-4541-B821-8F169276A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665" y="3483392"/>
            <a:ext cx="782216" cy="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C6E74D-1940-415B-A53B-E8765E1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571750"/>
            <a:ext cx="4499992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1BBF9-DF01-4BA9-8F52-BD9E3F98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admins of each branch and provides option to edit and delete the admin information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registration of classes for new students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Classes Registration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078D9-E7CA-4C42-B987-F6F12C213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29" y="877890"/>
            <a:ext cx="782216" cy="78221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93FC0E-1D97-4030-906B-64F778606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2" y="3480612"/>
            <a:ext cx="744540" cy="7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Implementation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3381E-7926-4980-9177-F4FAD71E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478"/>
            <a:ext cx="9144000" cy="39030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33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5D588-6F1A-49FE-91D4-813A7E4B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600"/>
          <a:stretch/>
        </p:blipFill>
        <p:spPr>
          <a:xfrm>
            <a:off x="-1516" y="0"/>
            <a:ext cx="9145516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E7FA-EC59-4184-AD85-1587CA7E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 r="1176" b="80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-28142" y="4220170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75E5D-3FF4-46D9-9309-7DFCCAE8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0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BF0AB-51BF-4EE5-B8AB-A1B55785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2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3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2068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FE38C-ECE1-4AF7-A7F6-0055E079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Scope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Progress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1155409" y="1529179"/>
            <a:ext cx="2199193" cy="534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C4B5C-277B-4603-A2FE-6CF1FADB55DC}"/>
              </a:ext>
            </a:extLst>
          </p:cNvPr>
          <p:cNvSpPr/>
          <p:nvPr/>
        </p:nvSpPr>
        <p:spPr>
          <a:xfrm>
            <a:off x="1155409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CB590-1FE6-4C85-B519-908DA5896821}"/>
              </a:ext>
            </a:extLst>
          </p:cNvPr>
          <p:cNvSpPr/>
          <p:nvPr/>
        </p:nvSpPr>
        <p:spPr>
          <a:xfrm>
            <a:off x="3985125" y="1947484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E85194-734C-45C7-AB50-62613625F2D3}"/>
              </a:ext>
            </a:extLst>
          </p:cNvPr>
          <p:cNvSpPr/>
          <p:nvPr/>
        </p:nvSpPr>
        <p:spPr>
          <a:xfrm>
            <a:off x="2430366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FEB66-2A62-4DA8-9F04-7D5FDD30AEDD}"/>
              </a:ext>
            </a:extLst>
          </p:cNvPr>
          <p:cNvSpPr/>
          <p:nvPr/>
        </p:nvSpPr>
        <p:spPr>
          <a:xfrm>
            <a:off x="5958940" y="3129240"/>
            <a:ext cx="1642409" cy="4282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85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Segmentation By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A9E1-284E-4DFF-8327-41191126E1CA}"/>
              </a:ext>
            </a:extLst>
          </p:cNvPr>
          <p:cNvSpPr/>
          <p:nvPr/>
        </p:nvSpPr>
        <p:spPr>
          <a:xfrm>
            <a:off x="5958940" y="1779662"/>
            <a:ext cx="1133340" cy="2054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</p:spTree>
    <p:extLst>
      <p:ext uri="{BB962C8B-B14F-4D97-AF65-F5344CB8AC3E}">
        <p14:creationId xmlns:p14="http://schemas.microsoft.com/office/powerpoint/2010/main" val="271542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Schedule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Project Plan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Risks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3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Client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275606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Miscommunication of project requirements between the team and the client.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067694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Product might not match client’s needs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Time would be spent on reconstructing product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Delay in project progress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003798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Medium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951528"/>
            <a:ext cx="4102598" cy="923330"/>
            <a:chOff x="1448989" y="1595280"/>
            <a:chExt cx="3028713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Frequent User Testing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Involves the client throughout the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Receive constant feedback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82011D-BF40-43F0-8CCE-00DCA94BC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4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6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The team might not be used to the new development </a:t>
              </a:r>
            </a:p>
            <a:p>
              <a:r>
                <a:rPr lang="en-SG" sz="1200" dirty="0">
                  <a:latin typeface="Trebuchet MS" panose="020B0603020202020204" pitchFamily="34" charset="0"/>
                </a:rPr>
                <a:t>environment and languages implemented for the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More time required to complete a functionality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project progress considering the scale of our scope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Low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Finalise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system architecture before start of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a more experienced member working on the same functionality with the other member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Familiarize ourselves with the technical tools before development starts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1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</a:t>
              </a:r>
              <a:r>
                <a:rPr lang="en-SG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ontinuously</a:t>
              </a:r>
              <a:r>
                <a:rPr lang="en-SG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changing client requirements and hence inflating scope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Need to reconstruct completed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progress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Difficulty in completing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Lay out the detailed project schedule to get a view of the capacity the team is working at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the client understand that we could not possibly include all requests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complete important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1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Metrics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96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Task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67194407"/>
              </p:ext>
            </p:extLst>
          </p:nvPr>
        </p:nvGraphicFramePr>
        <p:xfrm>
          <a:off x="539999" y="1115221"/>
          <a:ext cx="8136457" cy="260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7EDCDD-4489-4D9C-8D25-B6C1C7BD91A6}"/>
              </a:ext>
            </a:extLst>
          </p:cNvPr>
          <p:cNvSpPr/>
          <p:nvPr/>
        </p:nvSpPr>
        <p:spPr>
          <a:xfrm>
            <a:off x="1004325" y="3920738"/>
            <a:ext cx="7135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Task Metrics = Actual Tasks/Planned Tasks</a:t>
            </a:r>
          </a:p>
        </p:txBody>
      </p:sp>
    </p:spTree>
    <p:extLst>
      <p:ext uri="{BB962C8B-B14F-4D97-AF65-F5344CB8AC3E}">
        <p14:creationId xmlns:p14="http://schemas.microsoft.com/office/powerpoint/2010/main" val="192962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Bug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90316821"/>
              </p:ext>
            </p:extLst>
          </p:nvPr>
        </p:nvGraphicFramePr>
        <p:xfrm>
          <a:off x="539999" y="1115221"/>
          <a:ext cx="8208465" cy="275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DDA-D5B0-47FA-B2AA-067836AD5530}"/>
              </a:ext>
            </a:extLst>
          </p:cNvPr>
          <p:cNvSpPr/>
          <p:nvPr/>
        </p:nvSpPr>
        <p:spPr>
          <a:xfrm>
            <a:off x="962294" y="3939902"/>
            <a:ext cx="7219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Points = 1 x num(low) + 5 x num(high) + 10 x num(critical)</a:t>
            </a:r>
          </a:p>
        </p:txBody>
      </p:sp>
    </p:spTree>
    <p:extLst>
      <p:ext uri="{BB962C8B-B14F-4D97-AF65-F5344CB8AC3E}">
        <p14:creationId xmlns:p14="http://schemas.microsoft.com/office/powerpoint/2010/main" val="208231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15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Prof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7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2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83044" y="2084114"/>
            <a:ext cx="1455662" cy="1437620"/>
            <a:chOff x="7083044" y="2084114"/>
            <a:chExt cx="1455662" cy="1437620"/>
          </a:xfrm>
        </p:grpSpPr>
        <p:sp>
          <p:nvSpPr>
            <p:cNvPr id="5" name="TextBox 4"/>
            <p:cNvSpPr txBox="1"/>
            <p:nvPr/>
          </p:nvSpPr>
          <p:spPr>
            <a:xfrm>
              <a:off x="7088940" y="2321405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93168" y="2537429"/>
            <a:ext cx="1455662" cy="1488362"/>
            <a:chOff x="5593168" y="2537429"/>
            <a:chExt cx="1455662" cy="1488362"/>
          </a:xfrm>
        </p:grpSpPr>
        <p:sp>
          <p:nvSpPr>
            <p:cNvPr id="8" name="TextBox 7"/>
            <p:cNvSpPr txBox="1"/>
            <p:nvPr/>
          </p:nvSpPr>
          <p:spPr>
            <a:xfrm>
              <a:off x="5599064" y="2825461"/>
              <a:ext cx="1449765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92551" y="3079454"/>
            <a:ext cx="1455662" cy="1450394"/>
            <a:chOff x="4092551" y="3079454"/>
            <a:chExt cx="1455662" cy="1450394"/>
          </a:xfrm>
        </p:grpSpPr>
        <p:sp>
          <p:nvSpPr>
            <p:cNvPr id="11" name="TextBox 10"/>
            <p:cNvSpPr txBox="1"/>
            <p:nvPr/>
          </p:nvSpPr>
          <p:spPr>
            <a:xfrm>
              <a:off x="4098447" y="3329518"/>
              <a:ext cx="1449765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2551" y="307945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90867" y="1423766"/>
            <a:ext cx="1455662" cy="1494968"/>
            <a:chOff x="2190867" y="1423766"/>
            <a:chExt cx="1455662" cy="1494968"/>
          </a:xfrm>
        </p:grpSpPr>
        <p:sp>
          <p:nvSpPr>
            <p:cNvPr id="14" name="TextBox 13"/>
            <p:cNvSpPr txBox="1"/>
            <p:nvPr/>
          </p:nvSpPr>
          <p:spPr>
            <a:xfrm>
              <a:off x="2196763" y="1718405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3645" y="1927822"/>
            <a:ext cx="1455662" cy="1494968"/>
            <a:chOff x="683645" y="1927822"/>
            <a:chExt cx="1455662" cy="1494968"/>
          </a:xfrm>
        </p:grpSpPr>
        <p:sp>
          <p:nvSpPr>
            <p:cNvPr id="17" name="TextBox 16"/>
            <p:cNvSpPr txBox="1"/>
            <p:nvPr/>
          </p:nvSpPr>
          <p:spPr>
            <a:xfrm>
              <a:off x="689541" y="2222461"/>
              <a:ext cx="1449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9" name="Round Same Side Corner Rectangle 18"/>
          <p:cNvSpPr/>
          <p:nvPr/>
        </p:nvSpPr>
        <p:spPr>
          <a:xfrm>
            <a:off x="713977" y="3472747"/>
            <a:ext cx="1773895" cy="498260"/>
          </a:xfrm>
          <a:prstGeom prst="round2SameRect">
            <a:avLst>
              <a:gd name="adj1" fmla="val 30795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ound Same Side Corner Rectangle 19"/>
          <p:cNvSpPr/>
          <p:nvPr/>
        </p:nvSpPr>
        <p:spPr>
          <a:xfrm>
            <a:off x="2225119" y="2979336"/>
            <a:ext cx="1773895" cy="498260"/>
          </a:xfrm>
          <a:prstGeom prst="round2SameRect">
            <a:avLst>
              <a:gd name="adj1" fmla="val 32929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20"/>
          <p:cNvSpPr/>
          <p:nvPr/>
        </p:nvSpPr>
        <p:spPr>
          <a:xfrm>
            <a:off x="3736261" y="2485926"/>
            <a:ext cx="1773895" cy="498260"/>
          </a:xfrm>
          <a:prstGeom prst="round2SameRect">
            <a:avLst>
              <a:gd name="adj1" fmla="val 30795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 Same Side Corner Rectangle 21"/>
          <p:cNvSpPr/>
          <p:nvPr/>
        </p:nvSpPr>
        <p:spPr>
          <a:xfrm>
            <a:off x="5247403" y="1992516"/>
            <a:ext cx="1773895" cy="498260"/>
          </a:xfrm>
          <a:prstGeom prst="round2SameRect">
            <a:avLst>
              <a:gd name="adj1" fmla="val 2866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ound Same Side Corner Rectangle 22"/>
          <p:cNvSpPr/>
          <p:nvPr/>
        </p:nvSpPr>
        <p:spPr>
          <a:xfrm>
            <a:off x="6758545" y="1499106"/>
            <a:ext cx="1773895" cy="498260"/>
          </a:xfrm>
          <a:prstGeom prst="round2SameRect">
            <a:avLst>
              <a:gd name="adj1" fmla="val 329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113"/>
          <p:cNvSpPr>
            <a:spLocks noChangeArrowheads="1"/>
          </p:cNvSpPr>
          <p:nvPr/>
        </p:nvSpPr>
        <p:spPr bwMode="auto">
          <a:xfrm>
            <a:off x="2413869" y="3497331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charset="0"/>
              </a:rPr>
              <a:t>2016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5" name="직사각형 113"/>
          <p:cNvSpPr>
            <a:spLocks noChangeArrowheads="1"/>
          </p:cNvSpPr>
          <p:nvPr/>
        </p:nvSpPr>
        <p:spPr bwMode="auto">
          <a:xfrm>
            <a:off x="3928146" y="2143501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charset="0"/>
              </a:rPr>
              <a:t>2017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6" name="직사각형 113"/>
          <p:cNvSpPr>
            <a:spLocks noChangeArrowheads="1"/>
          </p:cNvSpPr>
          <p:nvPr/>
        </p:nvSpPr>
        <p:spPr bwMode="auto">
          <a:xfrm>
            <a:off x="5442423" y="1593093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charset="0"/>
              </a:rPr>
              <a:t>2018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7" name="직사각형 113"/>
          <p:cNvSpPr>
            <a:spLocks noChangeArrowheads="1"/>
          </p:cNvSpPr>
          <p:nvPr/>
        </p:nvSpPr>
        <p:spPr bwMode="auto">
          <a:xfrm>
            <a:off x="6956701" y="1129048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charset="0"/>
              </a:rPr>
              <a:t>2019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직사각형 113"/>
          <p:cNvSpPr>
            <a:spLocks noChangeArrowheads="1"/>
          </p:cNvSpPr>
          <p:nvPr/>
        </p:nvSpPr>
        <p:spPr bwMode="auto">
          <a:xfrm>
            <a:off x="899592" y="3977588"/>
            <a:ext cx="137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charset="0"/>
              </a:rPr>
              <a:t>2015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4475090" y="2596361"/>
            <a:ext cx="232956" cy="21806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Donut 24"/>
          <p:cNvSpPr/>
          <p:nvPr/>
        </p:nvSpPr>
        <p:spPr>
          <a:xfrm>
            <a:off x="7503157" y="1634265"/>
            <a:ext cx="284670" cy="28698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2994767" y="3111167"/>
            <a:ext cx="234598" cy="2345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Rectangle 30"/>
          <p:cNvSpPr/>
          <p:nvPr/>
        </p:nvSpPr>
        <p:spPr>
          <a:xfrm>
            <a:off x="1458853" y="3592239"/>
            <a:ext cx="260035" cy="2592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Rounded Rectangle 27"/>
          <p:cNvSpPr/>
          <p:nvPr/>
        </p:nvSpPr>
        <p:spPr>
          <a:xfrm>
            <a:off x="6000256" y="2144400"/>
            <a:ext cx="262892" cy="2019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05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is implemented currently?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students sign up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87053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present would attempt to understand the student’s 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explains agreement to be upheld between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the parents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Parents to complete the sign up form handed to them by the Admin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After the Admin has verified the form is completed correctly, the parents would make the payment and a physical receipt would be issued while the completed form would be kept in a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500E156-69B6-4216-9777-31BAE2C2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92" y="1892410"/>
            <a:ext cx="474608" cy="474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2E7857-BA52-4591-8259-3E2282231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824" y="1881622"/>
            <a:ext cx="497793" cy="4977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5BD70A-230B-40EB-9337-F12DF0EB3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673" y="1837587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2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3836</Words>
  <Application>Microsoft Office PowerPoint</Application>
  <PresentationFormat>On-screen Show (16:9)</PresentationFormat>
  <Paragraphs>867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DEYU</cp:lastModifiedBy>
  <cp:revision>224</cp:revision>
  <dcterms:created xsi:type="dcterms:W3CDTF">2016-12-05T23:26:54Z</dcterms:created>
  <dcterms:modified xsi:type="dcterms:W3CDTF">2018-08-13T08:21:22Z</dcterms:modified>
</cp:coreProperties>
</file>